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3" r:id="rId1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3B3A566-6308-4B57-A25D-375452F053D4}">
          <p14:sldIdLst>
            <p14:sldId id="256"/>
            <p14:sldId id="257"/>
            <p14:sldId id="258"/>
            <p14:sldId id="260"/>
          </p14:sldIdLst>
        </p14:section>
        <p14:section name="Раздел без заголовка" id="{7CC5FDE9-5406-4D3E-B6F6-C0CFABEF523A}">
          <p14:sldIdLst>
            <p14:sldId id="259"/>
            <p14:sldId id="261"/>
            <p14:sldId id="262"/>
            <p14:sldId id="264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14AE-DAC8-4C61-9FDA-4C559409117C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3DF5FCB0-EFA5-4F54-9D0A-40081FCE1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275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14AE-DAC8-4C61-9FDA-4C559409117C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3DF5FCB0-EFA5-4F54-9D0A-40081FCE1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95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14AE-DAC8-4C61-9FDA-4C559409117C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3DF5FCB0-EFA5-4F54-9D0A-40081FCE1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678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14AE-DAC8-4C61-9FDA-4C559409117C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DF5FCB0-EFA5-4F54-9D0A-40081FCE1091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1632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14AE-DAC8-4C61-9FDA-4C559409117C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DF5FCB0-EFA5-4F54-9D0A-40081FCE1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683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14AE-DAC8-4C61-9FDA-4C559409117C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FCB0-EFA5-4F54-9D0A-40081FCE1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028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14AE-DAC8-4C61-9FDA-4C559409117C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FCB0-EFA5-4F54-9D0A-40081FCE1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246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14AE-DAC8-4C61-9FDA-4C559409117C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FCB0-EFA5-4F54-9D0A-40081FCE1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8584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714514AE-DAC8-4C61-9FDA-4C559409117C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3DF5FCB0-EFA5-4F54-9D0A-40081FCE1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030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14AE-DAC8-4C61-9FDA-4C559409117C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FCB0-EFA5-4F54-9D0A-40081FCE1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54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14AE-DAC8-4C61-9FDA-4C559409117C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3DF5FCB0-EFA5-4F54-9D0A-40081FCE1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139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14AE-DAC8-4C61-9FDA-4C559409117C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FCB0-EFA5-4F54-9D0A-40081FCE1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60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14AE-DAC8-4C61-9FDA-4C559409117C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FCB0-EFA5-4F54-9D0A-40081FCE1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860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14AE-DAC8-4C61-9FDA-4C559409117C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FCB0-EFA5-4F54-9D0A-40081FCE1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684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14AE-DAC8-4C61-9FDA-4C559409117C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FCB0-EFA5-4F54-9D0A-40081FCE1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957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14AE-DAC8-4C61-9FDA-4C559409117C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FCB0-EFA5-4F54-9D0A-40081FCE1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629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14AE-DAC8-4C61-9FDA-4C559409117C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FCB0-EFA5-4F54-9D0A-40081FCE1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36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514AE-DAC8-4C61-9FDA-4C559409117C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FCB0-EFA5-4F54-9D0A-40081FCE1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2658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9067" y="1122363"/>
            <a:ext cx="7653866" cy="90963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«</a:t>
            </a:r>
            <a:r>
              <a:rPr lang="ru-RU" dirty="0" err="1" smtClean="0"/>
              <a:t>Юнармия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76509" y="6535738"/>
            <a:ext cx="4058550" cy="118437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cdn3.img.ria.ru/images/149278/84/14927884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067" y="2032000"/>
            <a:ext cx="7653866" cy="43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2903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1978429"/>
            <a:ext cx="10982435" cy="3957760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 проекта – это создание условий для формирования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гражданина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патриота России с присущими ему ценностями, взглядами, ориентациями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мотивами деятельности и поведения.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Всестороннее развитие и совершенствование личности детей и подростков,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удовлетворение их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потребностей в интеллектуальном, нравственном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физическом совершенствовании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в обществе авторитета и престижа военной службы.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и приумножение патриотических традиций.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молодежи готовности и практической способности 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выполнению гражданского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долга и конституционных обязанностей по защите Отечества, чувства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верности своему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Отечеству, гражданственности, патриотизма, развития познавательных интересов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потребностей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8276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446" y="744915"/>
            <a:ext cx="10111302" cy="1080938"/>
          </a:xfrm>
        </p:spPr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1961804"/>
            <a:ext cx="10866057" cy="5045825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Развивающие: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воспитанников в постоянном пополнении своих знаний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укреплении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своего здоровья;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 самообслуживания;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 к самообразованию, самоопределению, самореализации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выработке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адекватной самооценки;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воспитанников чувства уважения к российской армии и желание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служить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ней, защищая свое Отечество;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память, мышление, совершенствование рефлексов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33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Образовательные: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ситуаций, их особенностей и возможных последствий, обучению  поведения в таких условиях с наименьшими потерями;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приобретенных знаний и умений в практической деятельности в повседневной жизни;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подрастающего поколения к военной службе и воспитание уважения к Российской армии;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 значимых качеств и умений, верности конституционному и военному долгу.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031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036618"/>
            <a:ext cx="9793715" cy="4821382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Воспитательные: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морально-волевые качества;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сознательную дисциплину и культуру поведения;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порученное дело;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к взаимоуважению и взаимопониманию;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устойчиво-позитивное отношения к окружающей действительности;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подростков готовность к защите Отечества, действиям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экстремальных ситуациях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подростков способности к лидерству, способности в критической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 взять на себя всю полноту ответственности за себя и всех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членов коллектива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обучающихся конструктивное, созидающее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мировоззрение к службе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702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Педагогический коллектив школы, учащиеся и их родители.</a:t>
            </a:r>
          </a:p>
          <a:p>
            <a:r>
              <a:rPr lang="ru-RU" dirty="0"/>
              <a:t>К деятельности привлекаются социальные и медицинские </a:t>
            </a:r>
            <a:r>
              <a:rPr lang="ru-RU"/>
              <a:t>работники</a:t>
            </a:r>
            <a:r>
              <a:rPr lang="ru-RU" smtClean="0"/>
              <a:t>, работники </a:t>
            </a:r>
            <a:r>
              <a:rPr lang="ru-RU" dirty="0"/>
              <a:t>правоохранительных органов, работники </a:t>
            </a:r>
            <a:r>
              <a:rPr lang="ru-RU" dirty="0" smtClean="0"/>
              <a:t>краеведческого музея</a:t>
            </a:r>
            <a:r>
              <a:rPr lang="ru-RU" dirty="0"/>
              <a:t>, работники военкомата, ВУЗы, ветераны Великой </a:t>
            </a:r>
            <a:r>
              <a:rPr lang="ru-RU" dirty="0" smtClean="0"/>
              <a:t>Отечественной войны </a:t>
            </a:r>
            <a:r>
              <a:rPr lang="ru-RU" dirty="0"/>
              <a:t>и труженики тыла.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88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Мониторинг оценки эффективности реализации проекта.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103120"/>
            <a:ext cx="9613861" cy="3932822"/>
          </a:xfrm>
        </p:spPr>
        <p:txBody>
          <a:bodyPr>
            <a:normAutofit/>
          </a:bodyPr>
          <a:lstStyle/>
          <a:p>
            <a:r>
              <a:rPr lang="ru-RU" dirty="0"/>
              <a:t>Оценка эффективности реализации проекта «</a:t>
            </a:r>
            <a:r>
              <a:rPr lang="ru-RU" dirty="0" err="1"/>
              <a:t>Юнармия</a:t>
            </a:r>
            <a:r>
              <a:rPr lang="ru-RU" dirty="0"/>
              <a:t>» осуществляется на </a:t>
            </a:r>
            <a:r>
              <a:rPr lang="ru-RU" dirty="0" smtClean="0"/>
              <a:t>основе обобщенных </a:t>
            </a:r>
            <a:r>
              <a:rPr lang="ru-RU" dirty="0"/>
              <a:t>оценочных показателей (индикаторов), включающих </a:t>
            </a:r>
            <a:r>
              <a:rPr lang="ru-RU" dirty="0" smtClean="0"/>
              <a:t>целенаправленность воспитательного </a:t>
            </a:r>
            <a:r>
              <a:rPr lang="ru-RU" dirty="0"/>
              <a:t>процесса, его системный, содержательный и организационный характер</a:t>
            </a:r>
            <a:r>
              <a:rPr lang="ru-RU" dirty="0" smtClean="0"/>
              <a:t>, использование </a:t>
            </a:r>
            <a:r>
              <a:rPr lang="ru-RU" dirty="0"/>
              <a:t>современных технологий воспитательного воздействия.</a:t>
            </a:r>
          </a:p>
          <a:p>
            <a:endParaRPr lang="ru-RU" dirty="0" smtClean="0"/>
          </a:p>
          <a:p>
            <a:r>
              <a:rPr lang="ru-RU" dirty="0" smtClean="0"/>
              <a:t>Оценка </a:t>
            </a:r>
            <a:r>
              <a:rPr lang="ru-RU" dirty="0"/>
              <a:t>результативности программы состоит в использовании системы критериев</a:t>
            </a:r>
            <a:r>
              <a:rPr lang="ru-RU" dirty="0" smtClean="0"/>
              <a:t>, которые </a:t>
            </a:r>
            <a:r>
              <a:rPr lang="ru-RU" dirty="0"/>
              <a:t>составляют оценочные показатели по двум параметрам: духовно-нравственные </a:t>
            </a:r>
            <a:r>
              <a:rPr lang="ru-RU" dirty="0" smtClean="0"/>
              <a:t>и количественные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40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Мониторинг оценки эффективности реализации проекта.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28" y="1987738"/>
            <a:ext cx="10408857" cy="3599316"/>
          </a:xfrm>
        </p:spPr>
        <p:txBody>
          <a:bodyPr/>
          <a:lstStyle/>
          <a:p>
            <a:r>
              <a:rPr lang="ru-RU" dirty="0" smtClean="0"/>
              <a:t>Оценка эффективности при реализации проекта состоит в том, что ребята принимают участие в соревнованиях военно-спортивно-патриотической направленности. </a:t>
            </a:r>
          </a:p>
          <a:p>
            <a:r>
              <a:rPr lang="ru-RU" dirty="0" smtClean="0"/>
              <a:t>При этом, они начинают интересоваться историей, спортом и т.д.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372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ЗНАЧИМЫЕ МЕРОПРИЯТИЯ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271810"/>
              </p:ext>
            </p:extLst>
          </p:nvPr>
        </p:nvGraphicFramePr>
        <p:xfrm>
          <a:off x="0" y="1971040"/>
          <a:ext cx="10444654" cy="492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924">
                  <a:extLst>
                    <a:ext uri="{9D8B030D-6E8A-4147-A177-3AD203B41FA5}">
                      <a16:colId xmlns:a16="http://schemas.microsoft.com/office/drawing/2014/main" val="3452392985"/>
                    </a:ext>
                  </a:extLst>
                </a:gridCol>
                <a:gridCol w="3149495">
                  <a:extLst>
                    <a:ext uri="{9D8B030D-6E8A-4147-A177-3AD203B41FA5}">
                      <a16:colId xmlns:a16="http://schemas.microsoft.com/office/drawing/2014/main" val="282865170"/>
                    </a:ext>
                  </a:extLst>
                </a:gridCol>
                <a:gridCol w="1656883">
                  <a:extLst>
                    <a:ext uri="{9D8B030D-6E8A-4147-A177-3AD203B41FA5}">
                      <a16:colId xmlns:a16="http://schemas.microsoft.com/office/drawing/2014/main" val="2356162512"/>
                    </a:ext>
                  </a:extLst>
                </a:gridCol>
                <a:gridCol w="2578800">
                  <a:extLst>
                    <a:ext uri="{9D8B030D-6E8A-4147-A177-3AD203B41FA5}">
                      <a16:colId xmlns:a16="http://schemas.microsoft.com/office/drawing/2014/main" val="618908126"/>
                    </a:ext>
                  </a:extLst>
                </a:gridCol>
                <a:gridCol w="2425552">
                  <a:extLst>
                    <a:ext uri="{9D8B030D-6E8A-4147-A177-3AD203B41FA5}">
                      <a16:colId xmlns:a16="http://schemas.microsoft.com/office/drawing/2014/main" val="3616799580"/>
                    </a:ext>
                  </a:extLst>
                </a:gridCol>
              </a:tblGrid>
              <a:tr h="370840">
                <a:tc rowSpan="2"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154635"/>
                  </a:ext>
                </a:extLst>
              </a:tr>
              <a:tr h="370840">
                <a:tc gridSpan="3" vMerge="1"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2019/2020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2020/2021 полугодие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921979"/>
                  </a:ext>
                </a:extLst>
              </a:tr>
              <a:tr h="107141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соревнованиях патриотической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направленности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Ученики 9-11 классов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 №1 городские соревнования 6 место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 № 1 Региональные соревнования 6 место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881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Военно-спортивная игра « </a:t>
                      </a:r>
                      <a:r>
                        <a:rPr lang="ru-RU" sz="1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Служу </a:t>
                      </a:r>
                      <a:r>
                        <a:rPr lang="ru-RU" sz="1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Отечеству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Ученики 9-11 классов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принимали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участие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«Служу отечеству» 4 место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923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Районный молодежный турнир по «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Лазертаг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 «Сибирский легион» среди молодежных команд 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Ученики 8-11 классов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место 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Игра не проводилась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5842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Окружная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 военно-спортивная игра   </a:t>
                      </a:r>
                      <a:b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«Юниор»</a:t>
                      </a:r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 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 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Ученики 8-10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классов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место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Игра не проводилась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295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5125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9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390</TotalTime>
  <Words>514</Words>
  <Application>Microsoft Office PowerPoint</Application>
  <PresentationFormat>Широкоэкранный</PresentationFormat>
  <Paragraphs>66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Trebuchet MS</vt:lpstr>
      <vt:lpstr>Берлин</vt:lpstr>
      <vt:lpstr>«Юнармия»</vt:lpstr>
      <vt:lpstr>Цель:</vt:lpstr>
      <vt:lpstr>Задачи</vt:lpstr>
      <vt:lpstr>Задачи</vt:lpstr>
      <vt:lpstr>Задачи</vt:lpstr>
      <vt:lpstr>Участники</vt:lpstr>
      <vt:lpstr>Мониторинг оценки эффективности реализации проекта.</vt:lpstr>
      <vt:lpstr>Мониторинг оценки эффективности реализации проекта.</vt:lpstr>
      <vt:lpstr>        ЗНАЧИМЫЕ МЕРОПРИЯТИЯ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«Юнармия»</dc:title>
  <dc:creator>Пользователь Windows</dc:creator>
  <cp:lastModifiedBy>Пользователь</cp:lastModifiedBy>
  <cp:revision>19</cp:revision>
  <cp:lastPrinted>2021-01-26T03:49:10Z</cp:lastPrinted>
  <dcterms:created xsi:type="dcterms:W3CDTF">2021-01-25T03:03:13Z</dcterms:created>
  <dcterms:modified xsi:type="dcterms:W3CDTF">2021-02-02T03:12:31Z</dcterms:modified>
</cp:coreProperties>
</file>